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301" r:id="rId2"/>
    <p:sldId id="308" r:id="rId3"/>
    <p:sldId id="309" r:id="rId4"/>
    <p:sldId id="310" r:id="rId5"/>
    <p:sldId id="327" r:id="rId6"/>
    <p:sldId id="329" r:id="rId7"/>
    <p:sldId id="328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02" r:id="rId16"/>
    <p:sldId id="33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6FB14E9-A4D3-4652-937D-8C7FB2F1947C}">
          <p14:sldIdLst>
            <p14:sldId id="301"/>
            <p14:sldId id="308"/>
            <p14:sldId id="309"/>
            <p14:sldId id="310"/>
            <p14:sldId id="327"/>
            <p14:sldId id="329"/>
            <p14:sldId id="328"/>
            <p14:sldId id="331"/>
            <p14:sldId id="332"/>
            <p14:sldId id="333"/>
            <p14:sldId id="334"/>
            <p14:sldId id="335"/>
            <p14:sldId id="336"/>
            <p14:sldId id="337"/>
            <p14:sldId id="302"/>
            <p14:sldId id="338"/>
          </p14:sldIdLst>
        </p14:section>
        <p14:section name="Untitled Section" id="{4C39F5B4-DF86-40E6-B881-65C016349093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JEAN V. MARISCAL" initials="OV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94664" autoAdjust="0"/>
  </p:normalViewPr>
  <p:slideViewPr>
    <p:cSldViewPr snapToGrid="0">
      <p:cViewPr>
        <p:scale>
          <a:sx n="77" d="100"/>
          <a:sy n="77" d="100"/>
        </p:scale>
        <p:origin x="-408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19441-C0DA-44B6-B61E-9F6AEE3772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0FE22-0E00-420B-8328-DA64EB96424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59752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73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350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195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485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696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78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913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994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437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335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293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14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375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37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DA6FB-9DCF-441C-8154-1A3217C55F5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69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6350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06464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3685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9260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5359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6496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7011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2892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61981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70413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637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A6EDD-66C9-42FD-B05D-E1E2C6DA99CD}" type="datetimeFigureOut">
              <a:rPr lang="en-PH" smtClean="0"/>
              <a:t>21/10/2021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D60D3-4D27-43EE-8D2D-CAF09A1984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2521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4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4.JP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2240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AERIAL PERSPECTIVE artist’s rendering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884868" y="2768958"/>
            <a:ext cx="4752304" cy="978710"/>
          </a:xfrm>
          <a:prstGeom prst="cloud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724" y="123110"/>
            <a:ext cx="9214834" cy="51833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176" y="3193235"/>
            <a:ext cx="5776174" cy="7561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BA0A4AC-DD82-46F7-98D7-DC2F0E967EFD}"/>
              </a:ext>
            </a:extLst>
          </p:cNvPr>
          <p:cNvSpPr/>
          <p:nvPr/>
        </p:nvSpPr>
        <p:spPr>
          <a:xfrm>
            <a:off x="8855588" y="75995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FOR TRAINING PURPOSES ONLY</a:t>
            </a:r>
            <a:endParaRPr lang="en-PH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13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5" r="3609"/>
          <a:stretch/>
        </p:blipFill>
        <p:spPr>
          <a:xfrm>
            <a:off x="-25760" y="0"/>
            <a:ext cx="1222205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9448" y="6183857"/>
            <a:ext cx="405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sz="1400" dirty="0">
                <a:solidFill>
                  <a:schemeClr val="bg1"/>
                </a:solidFill>
              </a:rPr>
              <a:t>Phase 1</a:t>
            </a:r>
          </a:p>
          <a:p>
            <a:pPr algn="r"/>
            <a:r>
              <a:rPr lang="en-PH" sz="1400" dirty="0">
                <a:solidFill>
                  <a:schemeClr val="bg1"/>
                </a:solidFill>
              </a:rPr>
              <a:t>* As designed by PGAA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2880" y="5066249"/>
            <a:ext cx="2240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AERIAL PERSPECTIVE artist’s rendering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2880" y="5409126"/>
            <a:ext cx="12192000" cy="1300766"/>
          </a:xfrm>
          <a:prstGeom prst="rect">
            <a:avLst/>
          </a:prstGeom>
          <a:solidFill>
            <a:srgbClr val="005F62"/>
          </a:solidFill>
          <a:ln>
            <a:solidFill>
              <a:srgbClr val="005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6A74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757" y="5495947"/>
            <a:ext cx="116213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sz="1600" i="1" kern="2000" spc="300" dirty="0">
                <a:solidFill>
                  <a:schemeClr val="bg1"/>
                </a:solidFill>
                <a:latin typeface="+mj-lt"/>
              </a:rPr>
              <a:t>With our beginnings deeply rooted in the City of </a:t>
            </a:r>
            <a:r>
              <a:rPr lang="en-PH" sz="1600" i="1" kern="2000" spc="300" dirty="0" err="1">
                <a:solidFill>
                  <a:schemeClr val="bg1"/>
                </a:solidFill>
                <a:latin typeface="+mj-lt"/>
              </a:rPr>
              <a:t>Panabo</a:t>
            </a:r>
            <a:r>
              <a:rPr lang="en-PH" sz="1600" i="1" kern="2000" spc="300" dirty="0">
                <a:solidFill>
                  <a:schemeClr val="bg1"/>
                </a:solidFill>
                <a:latin typeface="+mj-lt"/>
              </a:rPr>
              <a:t>, Mindanao’s leading </a:t>
            </a:r>
          </a:p>
          <a:p>
            <a:pPr algn="r"/>
            <a:r>
              <a:rPr lang="en-PH" sz="1600" i="1" kern="2000" spc="300" dirty="0">
                <a:solidFill>
                  <a:schemeClr val="bg1"/>
                </a:solidFill>
                <a:latin typeface="+mj-lt"/>
              </a:rPr>
              <a:t>homegrown real estate developer, </a:t>
            </a:r>
            <a:r>
              <a:rPr lang="en-PH" sz="1600" b="1" i="1" kern="2000" spc="300" dirty="0">
                <a:solidFill>
                  <a:schemeClr val="bg1"/>
                </a:solidFill>
                <a:latin typeface="+mj-lt"/>
              </a:rPr>
              <a:t>Damosa Land</a:t>
            </a:r>
            <a:r>
              <a:rPr lang="en-PH" sz="1600" i="1" kern="2000" spc="300" dirty="0">
                <a:solidFill>
                  <a:schemeClr val="bg1"/>
                </a:solidFill>
                <a:latin typeface="+mj-lt"/>
              </a:rPr>
              <a:t> will be establishing an </a:t>
            </a:r>
            <a:r>
              <a:rPr lang="en-PH" sz="1600" b="1" i="1" kern="2000" spc="300" dirty="0">
                <a:solidFill>
                  <a:schemeClr val="bg1"/>
                </a:solidFill>
                <a:latin typeface="+mj-lt"/>
              </a:rPr>
              <a:t>AGROPOLIS (Agricultural Metropolis</a:t>
            </a:r>
            <a:r>
              <a:rPr lang="en-PH" sz="1600" i="1" kern="2000" spc="300" dirty="0">
                <a:solidFill>
                  <a:schemeClr val="bg1"/>
                </a:solidFill>
                <a:latin typeface="+mj-lt"/>
              </a:rPr>
              <a:t>, the </a:t>
            </a:r>
            <a:r>
              <a:rPr lang="en-PH" sz="1600" b="1" i="1" kern="2000" spc="300" dirty="0">
                <a:solidFill>
                  <a:schemeClr val="bg1"/>
                </a:solidFill>
                <a:latin typeface="+mj-lt"/>
              </a:rPr>
              <a:t>first master planned </a:t>
            </a:r>
            <a:r>
              <a:rPr lang="en-PH" sz="1600" b="1" i="1" kern="2000" spc="300" dirty="0" err="1">
                <a:solidFill>
                  <a:schemeClr val="bg1"/>
                </a:solidFill>
                <a:latin typeface="+mj-lt"/>
              </a:rPr>
              <a:t>Agri</a:t>
            </a:r>
            <a:r>
              <a:rPr lang="en-PH" sz="1600" b="1" i="1" kern="2000" spc="300" dirty="0">
                <a:solidFill>
                  <a:schemeClr val="bg1"/>
                </a:solidFill>
                <a:latin typeface="+mj-lt"/>
              </a:rPr>
              <a:t>-Tourism development in the Davao region</a:t>
            </a:r>
            <a:r>
              <a:rPr lang="en-PH" sz="1600" i="1" kern="2000" spc="300" dirty="0">
                <a:solidFill>
                  <a:schemeClr val="bg1"/>
                </a:solidFill>
                <a:latin typeface="+mj-lt"/>
              </a:rPr>
              <a:t> which hopes to create a world class environment for generations of </a:t>
            </a:r>
            <a:r>
              <a:rPr lang="en-PH" sz="1600" i="1" kern="2000" spc="300" dirty="0" err="1">
                <a:solidFill>
                  <a:schemeClr val="bg1"/>
                </a:solidFill>
                <a:latin typeface="+mj-lt"/>
              </a:rPr>
              <a:t>Mindanaoans</a:t>
            </a:r>
            <a:r>
              <a:rPr lang="en-PH" sz="1600" i="1" kern="2000" spc="3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9C8224-8682-4167-8CC7-BC11A3B1369B}"/>
              </a:ext>
            </a:extLst>
          </p:cNvPr>
          <p:cNvSpPr/>
          <p:nvPr/>
        </p:nvSpPr>
        <p:spPr>
          <a:xfrm>
            <a:off x="8873344" y="100169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FOR TRAINING PURPOSES ONLY</a:t>
            </a:r>
            <a:endParaRPr lang="en-PH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263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42211" y="541670"/>
            <a:ext cx="36425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PH" sz="1200" dirty="0"/>
              <a:t>Pass-through traffic: from Davao to </a:t>
            </a:r>
            <a:r>
              <a:rPr lang="en-PH" sz="1200" dirty="0" err="1"/>
              <a:t>Tagum</a:t>
            </a:r>
            <a:r>
              <a:rPr lang="en-PH" sz="1200" dirty="0"/>
              <a:t>, Davao Oriental, </a:t>
            </a:r>
            <a:r>
              <a:rPr lang="en-PH" sz="1200" dirty="0" err="1"/>
              <a:t>Butuan</a:t>
            </a:r>
            <a:r>
              <a:rPr lang="en-PH" sz="1200" dirty="0"/>
              <a:t>. The city is physically located between two economic hubs: Davao City (32km to the south) and </a:t>
            </a:r>
            <a:r>
              <a:rPr lang="en-PH" sz="1200" dirty="0" err="1"/>
              <a:t>Tagum</a:t>
            </a:r>
            <a:r>
              <a:rPr lang="en-PH" sz="1200" dirty="0"/>
              <a:t> (28km to the north).</a:t>
            </a:r>
          </a:p>
          <a:p>
            <a:endParaRPr lang="en-PH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PH" sz="1200" dirty="0"/>
              <a:t>Distance from Key Landmarks</a:t>
            </a:r>
          </a:p>
          <a:p>
            <a:endParaRPr lang="en-PH" sz="1200" dirty="0"/>
          </a:p>
          <a:p>
            <a:r>
              <a:rPr lang="en-PH" sz="1200" dirty="0"/>
              <a:t>        Francisco </a:t>
            </a:r>
            <a:r>
              <a:rPr lang="en-PH" sz="1200" dirty="0" err="1"/>
              <a:t>Bangoy</a:t>
            </a:r>
            <a:r>
              <a:rPr lang="en-PH" sz="1200" dirty="0"/>
              <a:t> International Airport 	- 21.9 km</a:t>
            </a:r>
          </a:p>
          <a:p>
            <a:r>
              <a:rPr lang="en-PH" sz="1200" dirty="0"/>
              <a:t>        </a:t>
            </a:r>
            <a:r>
              <a:rPr lang="en-PH" sz="1200" dirty="0" err="1"/>
              <a:t>Daang</a:t>
            </a:r>
            <a:r>
              <a:rPr lang="en-PH" sz="1200" dirty="0"/>
              <a:t> </a:t>
            </a:r>
            <a:r>
              <a:rPr lang="en-PH" sz="1200" dirty="0" err="1"/>
              <a:t>Maharlika</a:t>
            </a:r>
            <a:r>
              <a:rPr lang="en-PH" sz="1200" dirty="0"/>
              <a:t> Highway 	- 1.0 km</a:t>
            </a:r>
          </a:p>
          <a:p>
            <a:r>
              <a:rPr lang="en-PH" sz="1200" dirty="0"/>
              <a:t>        Public Market/</a:t>
            </a:r>
            <a:r>
              <a:rPr lang="en-PH" sz="1200" dirty="0" err="1"/>
              <a:t>Gaisan</a:t>
            </a:r>
            <a:r>
              <a:rPr lang="en-PH" sz="1200" dirty="0"/>
              <a:t> Grand	- 1.7 km</a:t>
            </a:r>
          </a:p>
          <a:p>
            <a:r>
              <a:rPr lang="en-PH" sz="1200" dirty="0"/>
              <a:t>        </a:t>
            </a:r>
            <a:r>
              <a:rPr lang="en-PH" sz="1200" dirty="0" err="1"/>
              <a:t>Panabo</a:t>
            </a:r>
            <a:r>
              <a:rPr lang="en-PH" sz="1200" dirty="0"/>
              <a:t> City Hall		- 2.3 km</a:t>
            </a:r>
          </a:p>
          <a:p>
            <a:r>
              <a:rPr lang="en-PH" sz="1200" dirty="0"/>
              <a:t>        </a:t>
            </a:r>
            <a:r>
              <a:rPr lang="en-PH" sz="1200" dirty="0" err="1"/>
              <a:t>Maryknoll</a:t>
            </a:r>
            <a:r>
              <a:rPr lang="en-PH" sz="1200" dirty="0"/>
              <a:t> College of </a:t>
            </a:r>
            <a:r>
              <a:rPr lang="en-PH" sz="1200" dirty="0" err="1"/>
              <a:t>Panabo</a:t>
            </a:r>
            <a:r>
              <a:rPr lang="en-PH" sz="1200" dirty="0"/>
              <a:t>	- 2.2 km</a:t>
            </a:r>
          </a:p>
          <a:p>
            <a:r>
              <a:rPr lang="en-PH" sz="1200" dirty="0"/>
              <a:t>        Rivera Medical Center		- 2.7 km</a:t>
            </a:r>
          </a:p>
          <a:p>
            <a:r>
              <a:rPr lang="en-PH" sz="1200" dirty="0"/>
              <a:t>        </a:t>
            </a:r>
            <a:r>
              <a:rPr lang="en-PH" sz="1200" dirty="0" err="1"/>
              <a:t>Panabo</a:t>
            </a:r>
            <a:r>
              <a:rPr lang="en-PH" sz="1200" dirty="0"/>
              <a:t> Bus Terminal		- 1.0 km</a:t>
            </a:r>
          </a:p>
          <a:p>
            <a:endParaRPr lang="en-PH" sz="12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PH" sz="1200" dirty="0"/>
              <a:t>   Access Roads:</a:t>
            </a:r>
          </a:p>
          <a:p>
            <a:pPr lvl="1"/>
            <a:r>
              <a:rPr lang="en-PH" sz="1200" dirty="0"/>
              <a:t>Quirino Street</a:t>
            </a:r>
          </a:p>
          <a:p>
            <a:pPr lvl="1"/>
            <a:r>
              <a:rPr lang="en-PH" sz="1200" dirty="0"/>
              <a:t>Garcia Street</a:t>
            </a:r>
          </a:p>
          <a:p>
            <a:pPr lvl="1"/>
            <a:r>
              <a:rPr lang="en-PH" sz="1200" dirty="0"/>
              <a:t>Coastal Road</a:t>
            </a:r>
          </a:p>
          <a:p>
            <a:endParaRPr lang="en-PH" sz="1200" dirty="0"/>
          </a:p>
          <a:p>
            <a:endParaRPr lang="en-GB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33" y="5638470"/>
            <a:ext cx="2168053" cy="12195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182526"/>
            <a:ext cx="8407197" cy="6483130"/>
          </a:xfrm>
          <a:prstGeom prst="rect">
            <a:avLst/>
          </a:prstGeom>
          <a:solidFill>
            <a:srgbClr val="D9E033">
              <a:alpha val="70000"/>
            </a:srgbClr>
          </a:solidFill>
          <a:ln>
            <a:solidFill>
              <a:srgbClr val="D9E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821" y="4043966"/>
            <a:ext cx="655162" cy="2446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449" y="2552888"/>
            <a:ext cx="888997" cy="1457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485044" y="112089"/>
            <a:ext cx="3706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PH" b="1" dirty="0"/>
              <a:t>LOCATION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" y="840137"/>
            <a:ext cx="8178716" cy="51679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402" y="4999554"/>
            <a:ext cx="1975451" cy="1808513"/>
          </a:xfrm>
          <a:prstGeom prst="rect">
            <a:avLst/>
          </a:prstGeom>
        </p:spPr>
      </p:pic>
      <p:sp>
        <p:nvSpPr>
          <p:cNvPr id="18" name="Up Arrow 17"/>
          <p:cNvSpPr/>
          <p:nvPr/>
        </p:nvSpPr>
        <p:spPr>
          <a:xfrm rot="1320000">
            <a:off x="2620737" y="5131673"/>
            <a:ext cx="220597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9" name="Up Arrow 18"/>
          <p:cNvSpPr/>
          <p:nvPr/>
        </p:nvSpPr>
        <p:spPr>
          <a:xfrm rot="7320000">
            <a:off x="3663804" y="5131674"/>
            <a:ext cx="18288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0" name="Up Arrow 19"/>
          <p:cNvSpPr/>
          <p:nvPr/>
        </p:nvSpPr>
        <p:spPr>
          <a:xfrm rot="2880000">
            <a:off x="5049831" y="5059427"/>
            <a:ext cx="194088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4923409-F15A-4D3F-95E0-1C9076042675}"/>
              </a:ext>
            </a:extLst>
          </p:cNvPr>
          <p:cNvSpPr/>
          <p:nvPr/>
        </p:nvSpPr>
        <p:spPr>
          <a:xfrm>
            <a:off x="8886090" y="321722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FOR TRAINING PURPOSES ONLY</a:t>
            </a:r>
            <a:endParaRPr lang="en-PH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51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87919" y="656824"/>
            <a:ext cx="591140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PHASE 1 Development </a:t>
            </a:r>
          </a:p>
          <a:p>
            <a:endParaRPr lang="en-US" dirty="0"/>
          </a:p>
          <a:p>
            <a:pPr lvl="1"/>
            <a:r>
              <a:rPr lang="en-US" sz="1600" dirty="0"/>
              <a:t>	</a:t>
            </a:r>
            <a:r>
              <a:rPr lang="en-US" sz="1600" i="1" dirty="0" err="1">
                <a:latin typeface="Century Gothic" panose="020B0502020202020204" pitchFamily="34" charset="0"/>
              </a:rPr>
              <a:t>Ameria</a:t>
            </a:r>
            <a:r>
              <a:rPr lang="en-US" sz="1600" i="1" dirty="0">
                <a:latin typeface="Century Gothic" panose="020B0502020202020204" pitchFamily="34" charset="0"/>
              </a:rPr>
              <a:t> (Residential Village)</a:t>
            </a:r>
          </a:p>
          <a:p>
            <a:pPr lvl="1"/>
            <a:endParaRPr lang="en-US" sz="1600" i="1" dirty="0">
              <a:latin typeface="Century Gothic" panose="020B0502020202020204" pitchFamily="34" charset="0"/>
            </a:endParaRPr>
          </a:p>
          <a:p>
            <a:pPr lvl="1"/>
            <a:r>
              <a:rPr lang="en-US" sz="1600" i="1" dirty="0">
                <a:latin typeface="Century Gothic" panose="020B0502020202020204" pitchFamily="34" charset="0"/>
              </a:rPr>
              <a:t>	</a:t>
            </a:r>
            <a:r>
              <a:rPr lang="en-US" sz="1600" i="1" dirty="0" err="1">
                <a:latin typeface="Century Gothic" panose="020B0502020202020204" pitchFamily="34" charset="0"/>
              </a:rPr>
              <a:t>Naturetainment</a:t>
            </a:r>
            <a:r>
              <a:rPr lang="en-US" sz="1600" i="1" dirty="0">
                <a:latin typeface="Century Gothic" panose="020B0502020202020204" pitchFamily="34" charset="0"/>
              </a:rPr>
              <a:t> - Showcase</a:t>
            </a:r>
          </a:p>
          <a:p>
            <a:r>
              <a:rPr lang="en-US" sz="1600" i="1" dirty="0">
                <a:latin typeface="Century Gothic" panose="020B0502020202020204" pitchFamily="34" charset="0"/>
              </a:rPr>
              <a:t>		Farming Zone</a:t>
            </a:r>
          </a:p>
          <a:p>
            <a:r>
              <a:rPr lang="en-US" sz="1600" i="1" dirty="0">
                <a:latin typeface="Century Gothic" panose="020B0502020202020204" pitchFamily="34" charset="0"/>
              </a:rPr>
              <a:t>		Activity Zone</a:t>
            </a:r>
          </a:p>
          <a:p>
            <a:r>
              <a:rPr lang="en-US" sz="1600" i="1" dirty="0">
                <a:latin typeface="Century Gothic" panose="020B0502020202020204" pitchFamily="34" charset="0"/>
              </a:rPr>
              <a:t>		</a:t>
            </a:r>
          </a:p>
          <a:p>
            <a:pPr lvl="1"/>
            <a:r>
              <a:rPr lang="en-US" sz="1600" i="1" dirty="0">
                <a:latin typeface="Century Gothic" panose="020B0502020202020204" pitchFamily="34" charset="0"/>
              </a:rPr>
              <a:t>	UP Professional School for Agriculture and the 	Environment - Building 1</a:t>
            </a:r>
          </a:p>
          <a:p>
            <a:pPr lvl="1"/>
            <a:endParaRPr lang="en-US" sz="1600" dirty="0"/>
          </a:p>
          <a:p>
            <a:r>
              <a:rPr lang="en-US" b="1" dirty="0"/>
              <a:t>   </a:t>
            </a:r>
          </a:p>
          <a:p>
            <a:r>
              <a:rPr lang="en-US" b="1" dirty="0"/>
              <a:t>   PHASE 2 Development </a:t>
            </a:r>
          </a:p>
          <a:p>
            <a:pPr lvl="1"/>
            <a:endParaRPr lang="en-US" sz="1600" i="1" dirty="0">
              <a:latin typeface="Century Gothic" panose="020B0502020202020204" pitchFamily="34" charset="0"/>
            </a:endParaRPr>
          </a:p>
          <a:p>
            <a:pPr lvl="1"/>
            <a:r>
              <a:rPr lang="en-US" sz="1600" i="1" dirty="0">
                <a:latin typeface="Century Gothic" panose="020B0502020202020204" pitchFamily="34" charset="0"/>
              </a:rPr>
              <a:t>	Commercial Locators</a:t>
            </a:r>
          </a:p>
          <a:p>
            <a:pPr lvl="1"/>
            <a:r>
              <a:rPr lang="en-US" sz="1600" i="1" dirty="0">
                <a:latin typeface="Century Gothic" panose="020B0502020202020204" pitchFamily="34" charset="0"/>
              </a:rPr>
              <a:t>	</a:t>
            </a:r>
          </a:p>
          <a:p>
            <a:pPr lvl="1"/>
            <a:r>
              <a:rPr lang="en-US" sz="1600" i="1" dirty="0">
                <a:latin typeface="Century Gothic" panose="020B0502020202020204" pitchFamily="34" charset="0"/>
              </a:rPr>
              <a:t>	</a:t>
            </a:r>
            <a:r>
              <a:rPr lang="en-US" sz="1600" i="1" dirty="0" err="1">
                <a:latin typeface="Century Gothic" panose="020B0502020202020204" pitchFamily="34" charset="0"/>
              </a:rPr>
              <a:t>Naturetainment</a:t>
            </a:r>
            <a:r>
              <a:rPr lang="en-US" sz="1600" i="1" dirty="0">
                <a:latin typeface="Century Gothic" panose="020B0502020202020204" pitchFamily="34" charset="0"/>
              </a:rPr>
              <a:t> – Full Park</a:t>
            </a:r>
          </a:p>
          <a:p>
            <a:pPr lvl="1"/>
            <a:endParaRPr lang="en-US" sz="1600" i="1" dirty="0">
              <a:latin typeface="Century Gothic" panose="020B0502020202020204" pitchFamily="34" charset="0"/>
            </a:endParaRPr>
          </a:p>
          <a:p>
            <a:pPr lvl="1"/>
            <a:r>
              <a:rPr lang="en-US" sz="1600" i="1" dirty="0">
                <a:latin typeface="Century Gothic" panose="020B0502020202020204" pitchFamily="34" charset="0"/>
              </a:rPr>
              <a:t>	Commercial Arcade</a:t>
            </a:r>
          </a:p>
          <a:p>
            <a:pPr lvl="1"/>
            <a:endParaRPr lang="en-US" sz="1600" dirty="0">
              <a:latin typeface="Century Gothic" panose="020B0502020202020204" pitchFamily="34" charset="0"/>
            </a:endParaRPr>
          </a:p>
          <a:p>
            <a:endParaRPr lang="en-US" sz="1600" dirty="0"/>
          </a:p>
          <a:p>
            <a:endParaRPr lang="en-GB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33" y="5638470"/>
            <a:ext cx="2168053" cy="12195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" y="182526"/>
            <a:ext cx="6268842" cy="648313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2215773" y="1348339"/>
            <a:ext cx="1423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RESIDENTIAL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41285" y="1918707"/>
            <a:ext cx="1626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NATURETAINMENT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2061" y="3187552"/>
            <a:ext cx="1626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COMMERCIAL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39482" y="2557181"/>
            <a:ext cx="1626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INTERIM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6674" y="5839438"/>
            <a:ext cx="1626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INSTITUTIONAL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896065" y="1211132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896065" y="1750098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6896065" y="2722903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896065" y="4206168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6896065" y="4679368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1" t="14085" r="5831" b="19624"/>
          <a:stretch/>
        </p:blipFill>
        <p:spPr>
          <a:xfrm>
            <a:off x="381988" y="259735"/>
            <a:ext cx="5722598" cy="6352445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1006471" y="2441059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306287" y="5960901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939666" y="4433936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3607751" y="1741225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811239" y="2969894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2805437" y="812665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485044" y="112089"/>
            <a:ext cx="3706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/>
              <a:t>SITE DEVELOPMENT PLAN</a:t>
            </a:r>
            <a:endParaRPr lang="en-PH" b="1" dirty="0"/>
          </a:p>
        </p:txBody>
      </p:sp>
      <p:sp>
        <p:nvSpPr>
          <p:cNvPr id="28" name="Oval 27"/>
          <p:cNvSpPr/>
          <p:nvPr/>
        </p:nvSpPr>
        <p:spPr>
          <a:xfrm>
            <a:off x="6896065" y="5152568"/>
            <a:ext cx="299816" cy="315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F34F948-138B-44F8-8714-EC9154F8D08D}"/>
              </a:ext>
            </a:extLst>
          </p:cNvPr>
          <p:cNvSpPr/>
          <p:nvPr/>
        </p:nvSpPr>
        <p:spPr>
          <a:xfrm>
            <a:off x="8993303" y="384457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FOR TRAINING PURPOSES ONLY</a:t>
            </a:r>
            <a:endParaRPr lang="en-PH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166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491619"/>
            <a:ext cx="8500056" cy="6102363"/>
          </a:xfrm>
          <a:prstGeom prst="rect">
            <a:avLst/>
          </a:prstGeom>
          <a:solidFill>
            <a:srgbClr val="D9E033">
              <a:alpha val="70000"/>
            </a:srgbClr>
          </a:solidFill>
          <a:ln>
            <a:solidFill>
              <a:srgbClr val="D9E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904" y="-384004"/>
            <a:ext cx="3452794" cy="17436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0" t="8985" r="10159"/>
          <a:stretch/>
        </p:blipFill>
        <p:spPr>
          <a:xfrm>
            <a:off x="180303" y="656824"/>
            <a:ext cx="8167601" cy="57954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630" y="1242810"/>
            <a:ext cx="4104068" cy="307805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923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862" y="1190313"/>
            <a:ext cx="3002387" cy="3002387"/>
          </a:xfrm>
          <a:prstGeom prst="rect">
            <a:avLst/>
          </a:prstGeom>
          <a:ln w="38100" cap="sq">
            <a:solidFill>
              <a:srgbClr val="57559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8064115" y="1307027"/>
            <a:ext cx="811369" cy="39924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/>
              <a:t>SILO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1220" y="4593287"/>
            <a:ext cx="2659773" cy="1120461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Farm Stand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Restaurant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Museum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62" y="1190580"/>
            <a:ext cx="7444525" cy="4963017"/>
          </a:xfrm>
          <a:prstGeom prst="rect">
            <a:avLst/>
          </a:prstGeom>
          <a:ln w="38100" cap="sq">
            <a:solidFill>
              <a:srgbClr val="EE5A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9441B95-1F9E-4422-86E5-0DB94BAB0A83}"/>
              </a:ext>
            </a:extLst>
          </p:cNvPr>
          <p:cNvSpPr/>
          <p:nvPr/>
        </p:nvSpPr>
        <p:spPr>
          <a:xfrm>
            <a:off x="8979746" y="46061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5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 rot="448594">
            <a:off x="-672722" y="-828491"/>
            <a:ext cx="5044016" cy="232613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225834"/>
            <a:ext cx="3744800" cy="189112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2902291" y="5061397"/>
            <a:ext cx="811369" cy="39924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/>
              <a:t>SILO</a:t>
            </a:r>
            <a:endParaRPr lang="en-GB" b="1" i="1" dirty="0"/>
          </a:p>
        </p:txBody>
      </p:sp>
      <p:sp>
        <p:nvSpPr>
          <p:cNvPr id="19" name="Rounded Rectangle 18"/>
          <p:cNvSpPr/>
          <p:nvPr/>
        </p:nvSpPr>
        <p:spPr>
          <a:xfrm>
            <a:off x="2669271" y="2586225"/>
            <a:ext cx="1277407" cy="48071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GREENHOUSE NURSERY</a:t>
            </a:r>
            <a:endParaRPr lang="en-GB" sz="1200" b="1" i="1" dirty="0"/>
          </a:p>
        </p:txBody>
      </p:sp>
      <p:sp>
        <p:nvSpPr>
          <p:cNvPr id="20" name="Rounded Rectangle 19"/>
          <p:cNvSpPr/>
          <p:nvPr/>
        </p:nvSpPr>
        <p:spPr>
          <a:xfrm>
            <a:off x="4533540" y="1339951"/>
            <a:ext cx="1062481" cy="28333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REAL THRILL</a:t>
            </a:r>
            <a:endParaRPr lang="en-GB" sz="1200" b="1" i="1" dirty="0"/>
          </a:p>
        </p:txBody>
      </p:sp>
      <p:sp>
        <p:nvSpPr>
          <p:cNvPr id="21" name="Rounded Rectangle 20"/>
          <p:cNvSpPr/>
          <p:nvPr/>
        </p:nvSpPr>
        <p:spPr>
          <a:xfrm>
            <a:off x="4940272" y="192908"/>
            <a:ext cx="1750580" cy="24497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FARM EXPERIENCE</a:t>
            </a:r>
            <a:endParaRPr lang="en-GB" sz="1200" b="1" i="1" dirty="0"/>
          </a:p>
        </p:txBody>
      </p:sp>
      <p:sp>
        <p:nvSpPr>
          <p:cNvPr id="22" name="Rounded Rectangle 21"/>
          <p:cNvSpPr/>
          <p:nvPr/>
        </p:nvSpPr>
        <p:spPr>
          <a:xfrm>
            <a:off x="6894516" y="957170"/>
            <a:ext cx="910081" cy="24056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AQUA FUN</a:t>
            </a:r>
            <a:endParaRPr lang="en-GB" sz="1200" b="1" i="1" dirty="0"/>
          </a:p>
        </p:txBody>
      </p:sp>
      <p:sp>
        <p:nvSpPr>
          <p:cNvPr id="24" name="Rounded Rectangle 23"/>
          <p:cNvSpPr/>
          <p:nvPr/>
        </p:nvSpPr>
        <p:spPr>
          <a:xfrm>
            <a:off x="9287840" y="677966"/>
            <a:ext cx="1285715" cy="27920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AQUA CULTURE</a:t>
            </a:r>
            <a:endParaRPr lang="en-GB" sz="1200" b="1" i="1" dirty="0"/>
          </a:p>
        </p:txBody>
      </p:sp>
      <p:sp>
        <p:nvSpPr>
          <p:cNvPr id="25" name="Rounded Rectangle 24"/>
          <p:cNvSpPr/>
          <p:nvPr/>
        </p:nvSpPr>
        <p:spPr>
          <a:xfrm>
            <a:off x="6048803" y="3155324"/>
            <a:ext cx="1094705" cy="433173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AMUSA </a:t>
            </a:r>
          </a:p>
          <a:p>
            <a:pPr algn="ctr"/>
            <a:r>
              <a:rPr lang="en-US" sz="1200" b="1" i="1" dirty="0"/>
              <a:t>EXPERIENCE</a:t>
            </a:r>
            <a:endParaRPr lang="en-GB" sz="1200" b="1" i="1" dirty="0"/>
          </a:p>
        </p:txBody>
      </p:sp>
      <p:sp>
        <p:nvSpPr>
          <p:cNvPr id="26" name="Rounded Rectangle 25"/>
          <p:cNvSpPr/>
          <p:nvPr/>
        </p:nvSpPr>
        <p:spPr>
          <a:xfrm>
            <a:off x="6379447" y="4732864"/>
            <a:ext cx="1270604" cy="326923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FOOD GARDEN</a:t>
            </a:r>
            <a:endParaRPr lang="en-GB" sz="1200" b="1" i="1" dirty="0"/>
          </a:p>
        </p:txBody>
      </p:sp>
      <p:sp>
        <p:nvSpPr>
          <p:cNvPr id="27" name="Rounded Rectangle 26"/>
          <p:cNvSpPr/>
          <p:nvPr/>
        </p:nvSpPr>
        <p:spPr>
          <a:xfrm>
            <a:off x="4940272" y="4209244"/>
            <a:ext cx="1035525" cy="39924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PICK &amp; PAY</a:t>
            </a:r>
            <a:endParaRPr lang="en-GB" sz="1200" b="1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500E083-7B5E-4077-B4CE-1419896B6B66}"/>
              </a:ext>
            </a:extLst>
          </p:cNvPr>
          <p:cNvSpPr/>
          <p:nvPr/>
        </p:nvSpPr>
        <p:spPr>
          <a:xfrm>
            <a:off x="8974207" y="0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FOR TRAINING PURPOSES ONLY</a:t>
            </a:r>
            <a:endParaRPr lang="en-PH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18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3" y="1382447"/>
            <a:ext cx="4194895" cy="3146171"/>
          </a:xfrm>
          <a:prstGeom prst="rect">
            <a:avLst/>
          </a:prstGeom>
          <a:ln w="38100" cap="sq">
            <a:solidFill>
              <a:srgbClr val="EE5A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965" y="323045"/>
            <a:ext cx="3522483" cy="3522483"/>
          </a:xfrm>
          <a:prstGeom prst="rect">
            <a:avLst/>
          </a:prstGeom>
          <a:ln w="38100" cap="sq">
            <a:solidFill>
              <a:srgbClr val="3FB6E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955" y="2088098"/>
            <a:ext cx="3514859" cy="3514859"/>
          </a:xfrm>
          <a:prstGeom prst="rect">
            <a:avLst/>
          </a:prstGeom>
          <a:ln w="38100" cap="sq">
            <a:solidFill>
              <a:srgbClr val="57559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2137892" y="4837817"/>
            <a:ext cx="2654256" cy="92727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i="1" dirty="0"/>
              <a:t>Chair Zip Line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i="1" dirty="0"/>
              <a:t>Reverse Swing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i="1" dirty="0"/>
              <a:t>Sand Pit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965" y="4029434"/>
            <a:ext cx="2643641" cy="2643641"/>
          </a:xfrm>
          <a:prstGeom prst="rect">
            <a:avLst/>
          </a:prstGeom>
          <a:ln w="38100" cap="sq">
            <a:solidFill>
              <a:srgbClr val="B884BB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530105" y="1580360"/>
            <a:ext cx="1468015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EARTHMOUND</a:t>
            </a:r>
            <a:endParaRPr lang="en-GB" sz="1200" b="1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49AC8A7-511D-4897-8B76-24EA1008FF15}"/>
              </a:ext>
            </a:extLst>
          </p:cNvPr>
          <p:cNvSpPr/>
          <p:nvPr/>
        </p:nvSpPr>
        <p:spPr>
          <a:xfrm>
            <a:off x="8884026" y="67358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44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78" y="1313318"/>
            <a:ext cx="3112395" cy="4668592"/>
          </a:xfrm>
          <a:prstGeom prst="rect">
            <a:avLst/>
          </a:prstGeom>
          <a:ln w="38100" cap="sq">
            <a:solidFill>
              <a:srgbClr val="57559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942230" y="1382447"/>
            <a:ext cx="1169906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REAL THRILL</a:t>
            </a:r>
            <a:endParaRPr lang="en-GB" sz="1200" b="1" i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654" y="802950"/>
            <a:ext cx="4263578" cy="2534891"/>
          </a:xfrm>
          <a:prstGeom prst="rect">
            <a:avLst/>
          </a:prstGeom>
          <a:ln w="38100" cap="sq">
            <a:solidFill>
              <a:srgbClr val="3FB6E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ounded Rectangle 16"/>
          <p:cNvSpPr/>
          <p:nvPr/>
        </p:nvSpPr>
        <p:spPr>
          <a:xfrm>
            <a:off x="8809148" y="3936296"/>
            <a:ext cx="2654256" cy="92727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Giant Swing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Bike Path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Electric Go Kart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518" y="3578132"/>
            <a:ext cx="4557088" cy="3039577"/>
          </a:xfrm>
          <a:prstGeom prst="rect">
            <a:avLst/>
          </a:prstGeom>
          <a:ln w="38100" cap="sq">
            <a:solidFill>
              <a:srgbClr val="EE5A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A5A6C4F-F97A-4E24-B47F-CC05F98971F2}"/>
              </a:ext>
            </a:extLst>
          </p:cNvPr>
          <p:cNvSpPr/>
          <p:nvPr/>
        </p:nvSpPr>
        <p:spPr>
          <a:xfrm>
            <a:off x="8935978" y="55625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378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71" y="293096"/>
            <a:ext cx="4503462" cy="3017320"/>
          </a:xfrm>
          <a:prstGeom prst="rect">
            <a:avLst/>
          </a:prstGeom>
          <a:ln w="38100" cap="sq">
            <a:solidFill>
              <a:srgbClr val="3FB6E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5" y="1511231"/>
            <a:ext cx="3915916" cy="3915916"/>
          </a:xfrm>
          <a:prstGeom prst="rect">
            <a:avLst/>
          </a:prstGeom>
          <a:ln w="38100" cap="sq">
            <a:solidFill>
              <a:srgbClr val="B884BB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484082" y="1602408"/>
            <a:ext cx="1169906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AQUA FUN</a:t>
            </a:r>
            <a:endParaRPr lang="en-GB" sz="1200" b="1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7550707" y="4374178"/>
            <a:ext cx="2654256" cy="92727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Boating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Fishing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i="1" dirty="0"/>
              <a:t>Pedal Boat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34" y="3458776"/>
            <a:ext cx="3318458" cy="3318458"/>
          </a:xfrm>
          <a:prstGeom prst="rect">
            <a:avLst/>
          </a:prstGeom>
          <a:ln w="38100" cap="sq">
            <a:solidFill>
              <a:srgbClr val="EE5A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2F930C0-73BE-41F3-AC35-AF78BE3E9FA2}"/>
              </a:ext>
            </a:extLst>
          </p:cNvPr>
          <p:cNvSpPr/>
          <p:nvPr/>
        </p:nvSpPr>
        <p:spPr>
          <a:xfrm>
            <a:off x="8993304" y="0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92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75" y="1162486"/>
            <a:ext cx="4777381" cy="2687277"/>
          </a:xfrm>
          <a:prstGeom prst="rect">
            <a:avLst/>
          </a:prstGeom>
          <a:ln w="38100" cap="sq">
            <a:solidFill>
              <a:srgbClr val="EE5A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1069035" y="1336383"/>
            <a:ext cx="1169906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FARM EXPERIENCE</a:t>
            </a:r>
            <a:endParaRPr lang="en-GB" sz="1200" b="1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75" y="4003048"/>
            <a:ext cx="4777381" cy="2687277"/>
          </a:xfrm>
          <a:prstGeom prst="rect">
            <a:avLst/>
          </a:prstGeom>
          <a:ln w="38100" cap="sq">
            <a:solidFill>
              <a:srgbClr val="57559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932" y="1162486"/>
            <a:ext cx="4151276" cy="5535034"/>
          </a:xfrm>
          <a:prstGeom prst="rect">
            <a:avLst/>
          </a:prstGeom>
          <a:ln w="38100" cap="sq">
            <a:solidFill>
              <a:srgbClr val="3FB6E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6418F23-6EED-4D0C-A4EA-0BC5F665737C}"/>
              </a:ext>
            </a:extLst>
          </p:cNvPr>
          <p:cNvSpPr/>
          <p:nvPr/>
        </p:nvSpPr>
        <p:spPr>
          <a:xfrm>
            <a:off x="8884026" y="27245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23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75" y="1247984"/>
            <a:ext cx="3825026" cy="2550017"/>
          </a:xfrm>
          <a:prstGeom prst="rect">
            <a:avLst/>
          </a:prstGeom>
          <a:ln w="38100" cap="sq">
            <a:solidFill>
              <a:srgbClr val="EE5A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1069035" y="1336383"/>
            <a:ext cx="1169906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AMUSA EXPERIENCE</a:t>
            </a:r>
            <a:endParaRPr lang="en-GB" sz="1200" b="1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061" y="1247984"/>
            <a:ext cx="6988230" cy="3930879"/>
          </a:xfrm>
          <a:prstGeom prst="rect">
            <a:avLst/>
          </a:prstGeom>
          <a:ln w="38100" cap="sq">
            <a:solidFill>
              <a:srgbClr val="57559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65" y="4051105"/>
            <a:ext cx="2960936" cy="1127758"/>
          </a:xfrm>
          <a:prstGeom prst="rect">
            <a:avLst/>
          </a:prstGeom>
          <a:ln w="38100" cap="sq">
            <a:solidFill>
              <a:srgbClr val="3FB6E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65" y="5339436"/>
            <a:ext cx="2959853" cy="1096744"/>
          </a:xfrm>
          <a:prstGeom prst="rect">
            <a:avLst/>
          </a:prstGeom>
          <a:ln w="38100" cap="sq">
            <a:solidFill>
              <a:srgbClr val="B884BB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33A5A9A-3B9D-4F48-84DD-B01874293D7D}"/>
              </a:ext>
            </a:extLst>
          </p:cNvPr>
          <p:cNvSpPr/>
          <p:nvPr/>
        </p:nvSpPr>
        <p:spPr>
          <a:xfrm>
            <a:off x="8993304" y="69994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659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2" y="1322975"/>
            <a:ext cx="5673435" cy="425507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592516" y="1427373"/>
            <a:ext cx="1169906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PICK &amp; PAY</a:t>
            </a:r>
            <a:endParaRPr lang="en-GB" sz="12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11" y="119804"/>
            <a:ext cx="4252124" cy="2834749"/>
          </a:xfrm>
          <a:prstGeom prst="rect">
            <a:avLst/>
          </a:prstGeom>
          <a:ln w="38100" cap="sq">
            <a:solidFill>
              <a:srgbClr val="EE5A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11" y="3108096"/>
            <a:ext cx="2630114" cy="3506819"/>
          </a:xfrm>
          <a:prstGeom prst="rect">
            <a:avLst/>
          </a:prstGeom>
          <a:ln w="38100" cap="sq">
            <a:solidFill>
              <a:srgbClr val="3FB6E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749EC8D-67EA-4BC7-8C45-B1C639D696F3}"/>
              </a:ext>
            </a:extLst>
          </p:cNvPr>
          <p:cNvSpPr/>
          <p:nvPr/>
        </p:nvSpPr>
        <p:spPr>
          <a:xfrm>
            <a:off x="56293" y="914001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83F3676-0CD9-4235-8C89-60828ECC7D12}"/>
              </a:ext>
            </a:extLst>
          </p:cNvPr>
          <p:cNvSpPr/>
          <p:nvPr/>
        </p:nvSpPr>
        <p:spPr>
          <a:xfrm>
            <a:off x="8984625" y="58419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26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081"/>
            <a:ext cx="3307976" cy="1670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52027" t="2958" r="2032" b="64666"/>
          <a:stretch/>
        </p:blipFill>
        <p:spPr>
          <a:xfrm>
            <a:off x="541593" y="1382447"/>
            <a:ext cx="5344053" cy="3245475"/>
          </a:xfrm>
          <a:prstGeom prst="rect">
            <a:avLst/>
          </a:prstGeom>
          <a:ln w="38100" cap="sq">
            <a:solidFill>
              <a:srgbClr val="B884BB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678988" y="1471179"/>
            <a:ext cx="1265722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FOOD GARDEN</a:t>
            </a:r>
            <a:endParaRPr lang="en-GB" sz="1200" b="1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159" y="1382446"/>
            <a:ext cx="5769734" cy="3245475"/>
          </a:xfrm>
          <a:prstGeom prst="rect">
            <a:avLst/>
          </a:prstGeom>
          <a:ln w="38100" cap="sq">
            <a:solidFill>
              <a:srgbClr val="3FB6E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6290494" y="1505453"/>
            <a:ext cx="1265722" cy="3986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/>
              <a:t>RESTAURANT</a:t>
            </a:r>
            <a:endParaRPr lang="en-GB" sz="1200" b="1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544DB8E-8523-4858-BE16-D6008123AE9D}"/>
              </a:ext>
            </a:extLst>
          </p:cNvPr>
          <p:cNvSpPr/>
          <p:nvPr/>
        </p:nvSpPr>
        <p:spPr>
          <a:xfrm>
            <a:off x="8884026" y="28491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87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88736" cy="65836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36" y="36576"/>
            <a:ext cx="5065776" cy="65471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DB8AC01-9134-4558-B2D6-DA2451D61ADC}"/>
              </a:ext>
            </a:extLst>
          </p:cNvPr>
          <p:cNvSpPr/>
          <p:nvPr/>
        </p:nvSpPr>
        <p:spPr>
          <a:xfrm>
            <a:off x="8993304" y="0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FOR TRAINING PURPOSES ONLY</a:t>
            </a:r>
            <a:endParaRPr lang="en-PH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40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2240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AERIAL PERSPECTIVE artist’s rendering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884868" y="2768958"/>
            <a:ext cx="4752304" cy="978710"/>
          </a:xfrm>
          <a:prstGeom prst="cloud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523291"/>
            <a:ext cx="3886200" cy="2007086"/>
          </a:xfrm>
          <a:prstGeom prst="rect">
            <a:avLst/>
          </a:prstGeom>
          <a:solidFill>
            <a:srgbClr val="D9E033">
              <a:alpha val="70000"/>
            </a:srgbClr>
          </a:solidFill>
          <a:ln>
            <a:solidFill>
              <a:srgbClr val="D9E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94130" y="3714495"/>
            <a:ext cx="37920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+mj-lt"/>
              </a:rPr>
              <a:t>A PUBLIC-PRIVATE-PARTNERSHIP between Damosa Land, ANFLOCOR and University of the Philippines Los Banos.</a:t>
            </a:r>
          </a:p>
          <a:p>
            <a:endParaRPr lang="en-US" sz="1600" i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+mj-lt"/>
              </a:rPr>
              <a:t>The Memorandum of Agreement was signed last January 30, 2017.</a:t>
            </a:r>
          </a:p>
          <a:p>
            <a:endParaRPr lang="en-US" sz="1600" i="1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30" y="973524"/>
            <a:ext cx="1410105" cy="14101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425" y="2664344"/>
            <a:ext cx="3478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University of the Philippines Professional School for Agriculture and the Environment</a:t>
            </a:r>
            <a:endParaRPr lang="en-GB" sz="1400" dirty="0"/>
          </a:p>
        </p:txBody>
      </p:sp>
      <p:sp>
        <p:nvSpPr>
          <p:cNvPr id="15" name="Rectangle 14"/>
          <p:cNvSpPr/>
          <p:nvPr/>
        </p:nvSpPr>
        <p:spPr>
          <a:xfrm>
            <a:off x="4152900" y="212157"/>
            <a:ext cx="8039100" cy="4142524"/>
          </a:xfrm>
          <a:prstGeom prst="rect">
            <a:avLst/>
          </a:prstGeom>
          <a:solidFill>
            <a:srgbClr val="D9E033">
              <a:alpha val="70000"/>
            </a:srgbClr>
          </a:solidFill>
          <a:ln>
            <a:solidFill>
              <a:srgbClr val="D9E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26" y="796939"/>
            <a:ext cx="1857998" cy="175282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39091" y="4150878"/>
            <a:ext cx="4652910" cy="2365748"/>
          </a:xfrm>
          <a:prstGeom prst="rect">
            <a:avLst/>
          </a:prstGeom>
          <a:solidFill>
            <a:srgbClr val="D9E033">
              <a:alpha val="70000"/>
            </a:srgbClr>
          </a:solidFill>
          <a:ln>
            <a:solidFill>
              <a:srgbClr val="D9E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012" y="446631"/>
            <a:ext cx="6902018" cy="38823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171" y="4381977"/>
            <a:ext cx="3591903" cy="20114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26B3661-B652-4915-8EB7-A85134576F21}"/>
              </a:ext>
            </a:extLst>
          </p:cNvPr>
          <p:cNvSpPr/>
          <p:nvPr/>
        </p:nvSpPr>
        <p:spPr>
          <a:xfrm>
            <a:off x="8864466" y="25330"/>
            <a:ext cx="319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FOR TRAINING PURPOSES ONLY</a:t>
            </a:r>
            <a:endParaRPr lang="en-PH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7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2396</TotalTime>
  <Words>316</Words>
  <Application>Microsoft Office PowerPoint</Application>
  <PresentationFormat>Custom</PresentationFormat>
  <Paragraphs>128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OJEAN V. MARISCAL</dc:creator>
  <cp:lastModifiedBy>Mardz</cp:lastModifiedBy>
  <cp:revision>104</cp:revision>
  <dcterms:created xsi:type="dcterms:W3CDTF">2021-04-27T06:02:28Z</dcterms:created>
  <dcterms:modified xsi:type="dcterms:W3CDTF">2021-10-21T00:48:24Z</dcterms:modified>
</cp:coreProperties>
</file>